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6:28:46.571"/>
    </inkml:context>
    <inkml:brush xml:id="br0">
      <inkml:brushProperty name="width" value="0.3" units="cm"/>
      <inkml:brushProperty name="height" value="0.6" units="cm"/>
      <inkml:brushProperty name="color" value="#88AD5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16:26:47.241"/>
    </inkml:context>
    <inkml:brush xml:id="br0">
      <inkml:brushProperty name="width" value="0.3" units="cm"/>
      <inkml:brushProperty name="height" value="0.6" units="cm"/>
      <inkml:brushProperty name="color" value="#88AD5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1,'1360'0,"-1336"0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70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915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 Using Unsupervised Machine Learning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580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Dissertation for Bachelor of Technology in Computer Science and Engineering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038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Parachikapu Kshownish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| Registration No: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12207188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Lovely Professional University, Punjab, India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275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Supervisor: Himanshu Gajnan Tikle | Submission Date: April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8229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Segmentation Results: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2240 customers grouped into 3 clusters, silhouette score 0.62.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Insights: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High-income buyers show loyalty; low-income buyers need re-engagement.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Work: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Integrate Kidhome feature, explore Gaussian Mixture Models, build Streamlit dashboard.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Acknowledgments: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Supervisor Himanshu Gajnan Tikle and Lovely Professional University support.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487" y="518517"/>
            <a:ext cx="7825026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and Problem Statement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9487" y="1978938"/>
            <a:ext cx="423982" cy="423982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271826" y="2043708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Challenge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271826" y="2451021"/>
            <a:ext cx="7212687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Retailers struggle to identify customer behaviour patterns, leading to ineffective marketing strategies and poor resource allocation.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9487" y="3430786"/>
            <a:ext cx="423982" cy="423982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71826" y="3495556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Goal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71826" y="3902869"/>
            <a:ext cx="7212687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 2240 customers using unsupervised machine learning to enable personalised marketing and improved customer engagement.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9487" y="4882634"/>
            <a:ext cx="423982" cy="423982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271826" y="4947404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Importance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271826" y="5354717"/>
            <a:ext cx="7212687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Tailored marketing boosts retention by up to 60%, increases revenue by 10-30%, and reduces customer acquisition costs significantly.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487" y="6334482"/>
            <a:ext cx="423982" cy="423982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271826" y="6399252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Approach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271826" y="6806565"/>
            <a:ext cx="7212687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Applied K-Means, Hierarchical Clustering, and DBSCAN on Income and NumStorePurchases features using Pandas and Scikit-learn in Jupyter Notebook.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10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6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Details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79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2240 customer records with 29 features including Income, NumStorePurchases, MntWines, Recency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306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features: Income (₹, float), NumStorePurchases (count), Total_Spending (sum of product categories), Recency (days)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26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079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Dropped 24 rows with missing Income (1.07%)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501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Removed extreme outliers in numerical columns based on box plot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552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Checked for inconsistencies across the dataset and resolved them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155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used Pandas for cleaning and Seaborn for box plots and pairplots.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07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6467"/>
            <a:ext cx="29907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Cleaning and Scaling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476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Dropped missing Income rows and capped outliers using Interquartile Range (IQR) method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27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Standardized Income and NumStorePurchases with StandardScaler for clustering readiness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66467"/>
            <a:ext cx="39181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 &amp; EDA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476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Total_Spending by summing expenditures across product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5271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Pairplots revealed clusters in Income vs NumStorePurchases; heatmap showed strong Income-Total_Spending correlation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758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leveraged Pandas for feature engineering, Scikit-learn for scaling, and Seaborn for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653189"/>
            <a:ext cx="4953000" cy="29260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9698" y="528995"/>
            <a:ext cx="5876092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Clustering Methodology</a:t>
            </a:r>
            <a:endParaRPr lang="en-US" sz="3750" dirty="0"/>
          </a:p>
        </p:txBody>
      </p:sp>
      <p:sp>
        <p:nvSpPr>
          <p:cNvPr id="5" name="Shape 1"/>
          <p:cNvSpPr/>
          <p:nvPr/>
        </p:nvSpPr>
        <p:spPr>
          <a:xfrm>
            <a:off x="6159698" y="1418511"/>
            <a:ext cx="432792" cy="43279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6784777" y="1484590"/>
            <a:ext cx="2430661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K-Means Clustering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784777" y="1900595"/>
            <a:ext cx="717232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Selected k=3 via elbow method to minimise within-cluster variance and identify cohesive groups.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59698" y="2900839"/>
            <a:ext cx="432792" cy="43279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6784777" y="2966918"/>
            <a:ext cx="288774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Hierarchical Clustering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784777" y="3382923"/>
            <a:ext cx="717232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Ward linkage to visualise nested cluster structure with dendrogram.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159698" y="4075390"/>
            <a:ext cx="432792" cy="43279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6784777" y="4141470"/>
            <a:ext cx="240470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DBSCAN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784777" y="4557474"/>
            <a:ext cx="717232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eps=0.7 and min_samples=10 to detect noise and irregular clusters, improving robustness.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159698" y="5557718"/>
            <a:ext cx="432792" cy="43279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6784777" y="5623798"/>
            <a:ext cx="240470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Evaluation Metrics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6784777" y="6039803"/>
            <a:ext cx="717232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Silhouette score (K-Means: 0.48) and Calinski-Harabasz index used to assess cluster quality.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159698" y="6871692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Implemented using Scikit-learn and Matplotlib for plots.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159698" y="7395805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2EA88A-E89D-4C1A-A228-E0BA6968F4AA}"/>
                  </a:ext>
                </a:extLst>
              </p14:cNvPr>
              <p14:cNvContentPartPr/>
              <p14:nvPr/>
            </p14:nvContentPartPr>
            <p14:xfrm>
              <a:off x="2639405" y="7772105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2EA88A-E89D-4C1A-A228-E0BA6968F4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5405" y="7664105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633543"/>
            <a:ext cx="4953000" cy="2964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7915" y="543282"/>
            <a:ext cx="6984921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K-Means Clustering Results</a:t>
            </a:r>
            <a:endParaRPr lang="en-US" sz="3850" dirty="0"/>
          </a:p>
        </p:txBody>
      </p:sp>
      <p:sp>
        <p:nvSpPr>
          <p:cNvPr id="5" name="Shape 1"/>
          <p:cNvSpPr/>
          <p:nvPr/>
        </p:nvSpPr>
        <p:spPr>
          <a:xfrm>
            <a:off x="6177915" y="1457087"/>
            <a:ext cx="444460" cy="4444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6819900" y="1524953"/>
            <a:ext cx="326505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Strong Cluster Separation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19900" y="1952030"/>
            <a:ext cx="7118985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K-Means with k=3 achieved silhouette score of 0.62, indicating well-defined clusters.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6177915" y="2979063"/>
            <a:ext cx="444460" cy="4444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6819900" y="3046928"/>
            <a:ext cx="472428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0: High-Income Active Buyers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819900" y="3474006"/>
            <a:ext cx="7118985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Income ~₹900,000, NumStorePurchases ~10, low Recency (~30 days), high Total_Spending.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177915" y="4501039"/>
            <a:ext cx="444460" cy="4444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6819900" y="4568904"/>
            <a:ext cx="516338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1: Low-Income Occasional Buyers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6819900" y="4995982"/>
            <a:ext cx="7118985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Income ~₹300,000, NumStorePurchases ~3, higher Recency (~60 days), low spending.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177915" y="6023015"/>
            <a:ext cx="444460" cy="4444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6819900" y="6090880"/>
            <a:ext cx="566094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2: Moderate-Income Balanced Buyers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6819900" y="6517958"/>
            <a:ext cx="7118985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Income ~₹600,000, NumStorePurchases ~6, moderate Recency and spending.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6177915" y="7372112"/>
            <a:ext cx="776097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Visualised using Scikit-learn and Seaborn.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63297"/>
            <a:ext cx="4919305" cy="31030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231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Hierarchical and DBSCAN Results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007638"/>
            <a:ext cx="3403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Hierarchical Clustering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8878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Dendrogram confirmed three clusters, silhouette score 0.61, consistent with K-Means findings.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342721" y="3007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DBSCAN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342721" y="358878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Detected outliers and noise points, supporting robustness of core clusters with eps=1.0, min_samples=10.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5499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Insights: Cluster 0 dominates premium product spending; Cluster 1 shows signs of potential churn.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80190" y="6480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used Scikit-learn and Matplotlib for dendrogram and K-distance plots.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1E3858-C446-A203-9980-A5D6E503973C}"/>
                  </a:ext>
                </a:extLst>
              </p14:cNvPr>
              <p14:cNvContentPartPr/>
              <p14:nvPr/>
            </p14:nvContentPartPr>
            <p14:xfrm>
              <a:off x="13029725" y="7969795"/>
              <a:ext cx="49860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1E3858-C446-A203-9980-A5D6E50397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76085" y="7862155"/>
                <a:ext cx="60624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6" y="1213842"/>
            <a:ext cx="7600355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Spending Patterns by Cluster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4466" y="2162651"/>
            <a:ext cx="461605" cy="461605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871216" y="223313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0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71216" y="2676644"/>
            <a:ext cx="3058954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spending on MntWines and MntMeatProducts, indicating premium purchasing behaviour.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86630" y="2162651"/>
            <a:ext cx="461605" cy="461605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853380" y="223313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853380" y="2676644"/>
            <a:ext cx="3058954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 spending across all categories, reflecting minimal engagement and potential churn risk.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4466" y="4399478"/>
            <a:ext cx="461605" cy="461605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871216" y="4469963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2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871216" y="4913471"/>
            <a:ext cx="704111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Balanced spending with notable contributions to MntWines and MntFruits.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4466" y="5800487"/>
            <a:ext cx="77078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Tailored marketing strategies can target specific product preferences per cluster.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04466" y="6687503"/>
            <a:ext cx="77078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Analysis performed using Pandas groupby and Seaborn stacked bar plots.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930"/>
            <a:ext cx="10410349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Recommendations by Cluster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773793"/>
            <a:ext cx="2899648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0: Premium Buyers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1045" y="2646998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exclusive memberships and premium wines and meat products.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1045" y="3853339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loyalty programs to retain high-income active buyers.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741045" y="5398293"/>
            <a:ext cx="2899648" cy="22483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164806" y="1773793"/>
            <a:ext cx="2899648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1: Low-Income Segment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4164806" y="2646998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Introduce re-engagement campaigns with strategic discounts.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164806" y="3853339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Aim to reduce churn and increase engagement in occasional buyers.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164806" y="5059680"/>
            <a:ext cx="28996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>
            <a:off x="4164806" y="5398294"/>
            <a:ext cx="2658308" cy="22483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88568" y="1773793"/>
            <a:ext cx="2899648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2: Moderate-Income Buyers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588568" y="2646998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cross-selling, especially wines paired with fruits.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588568" y="3853339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 balanced spending and product diversification.</a:t>
            </a:r>
            <a:endParaRPr lang="en-US" sz="16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7588567" y="5398294"/>
            <a:ext cx="2899647" cy="224837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6" name="Text 11"/>
          <p:cNvSpPr/>
          <p:nvPr/>
        </p:nvSpPr>
        <p:spPr>
          <a:xfrm>
            <a:off x="11012329" y="1773793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Benefits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11012329" y="2316242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customer retention and optimizes targeted marketing.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11012329" y="3522583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Potential revenue uplift estimated between 10% to 30%.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766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Nobile</vt:lpstr>
      <vt:lpstr>Fraunces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Kshownish Parachikapu</cp:lastModifiedBy>
  <cp:revision>2</cp:revision>
  <dcterms:created xsi:type="dcterms:W3CDTF">2025-05-05T15:52:30Z</dcterms:created>
  <dcterms:modified xsi:type="dcterms:W3CDTF">2025-05-05T16:29:01Z</dcterms:modified>
</cp:coreProperties>
</file>